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5" r:id="rId3"/>
    <p:sldId id="258" r:id="rId4"/>
    <p:sldId id="267" r:id="rId5"/>
    <p:sldId id="260" r:id="rId6"/>
    <p:sldId id="268" r:id="rId7"/>
    <p:sldId id="269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1" r:id="rId16"/>
    <p:sldId id="270" r:id="rId17"/>
    <p:sldId id="262" r:id="rId18"/>
    <p:sldId id="263" r:id="rId19"/>
    <p:sldId id="264" r:id="rId20"/>
    <p:sldId id="271" r:id="rId21"/>
    <p:sldId id="272" r:id="rId22"/>
    <p:sldId id="265" r:id="rId23"/>
    <p:sldId id="273" r:id="rId24"/>
    <p:sldId id="266" r:id="rId25"/>
    <p:sldId id="274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95" autoAdjust="0"/>
    <p:restoredTop sz="94660"/>
  </p:normalViewPr>
  <p:slideViewPr>
    <p:cSldViewPr snapToGrid="0">
      <p:cViewPr>
        <p:scale>
          <a:sx n="100" d="100"/>
          <a:sy n="100" d="100"/>
        </p:scale>
        <p:origin x="321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0B918-376E-4105-B361-7BF06E2423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0FC0-E5C5-4ECA-AE41-A1C80024C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F09A8-FEB6-404F-A39A-42D9C903A5A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69AD-D078-41D0-BE7C-03FE14184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1F9B3-3427-4FA0-922F-0C48972530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5F0B-BA2E-44C2-9232-2095FC354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14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137A5-A12C-47EE-B8E7-AFDAFD1170D2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A3B34-8B22-4AA6-AF3B-2BC727028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3869" y="986856"/>
            <a:ext cx="7901213" cy="631340"/>
          </a:xfrm>
        </p:spPr>
        <p:txBody>
          <a:bodyPr/>
          <a:lstStyle/>
          <a:p>
            <a:r>
              <a:rPr lang="en-US" b="1" dirty="0"/>
              <a:t>Stewardship in the “Age of Algorithms</a:t>
            </a:r>
            <a:r>
              <a:rPr lang="en-US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75" y="3787814"/>
            <a:ext cx="3855053" cy="1409218"/>
          </a:xfrm>
        </p:spPr>
        <p:txBody>
          <a:bodyPr>
            <a:normAutofit fontScale="92500"/>
          </a:bodyPr>
          <a:lstStyle/>
          <a:p>
            <a:r>
              <a:rPr lang="en-US" dirty="0"/>
              <a:t>Presented by: Evan Savaria</a:t>
            </a:r>
          </a:p>
          <a:p>
            <a:r>
              <a:rPr lang="en-US" dirty="0"/>
              <a:t>CS 895: Web Archiving Forensics</a:t>
            </a:r>
          </a:p>
          <a:p>
            <a:r>
              <a:rPr lang="en-US" dirty="0"/>
              <a:t>October 1, 2020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8D87A9-B795-47C0-84B5-83FC59F13F6E}"/>
              </a:ext>
            </a:extLst>
          </p:cNvPr>
          <p:cNvSpPr txBox="1">
            <a:spLocks/>
          </p:cNvSpPr>
          <p:nvPr/>
        </p:nvSpPr>
        <p:spPr>
          <a:xfrm>
            <a:off x="4166948" y="2916819"/>
            <a:ext cx="3855053" cy="99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rgbClr val="0E2E5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By: Clifford Lynch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A4163-6A77-419E-A43C-08FB14A75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5" y="367979"/>
            <a:ext cx="243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52EE09-0F72-414F-84D3-1E67257BF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9857274" cy="877887"/>
          </a:xfrm>
        </p:spPr>
        <p:txBody>
          <a:bodyPr/>
          <a:lstStyle/>
          <a:p>
            <a:r>
              <a:rPr lang="en-US" dirty="0"/>
              <a:t>Student success and advising systems in colleges and Universities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5970-705C-4349-B8A6-460E249C3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Math undergraduate students design an algorithm to pair students with advisors</a:t>
            </a:r>
          </a:p>
          <a:p>
            <a:pPr lvl="1"/>
            <a:r>
              <a:rPr lang="en-US" sz="1600" dirty="0"/>
              <a:t>The university had a problem where students were being assigned to pre-major advisors</a:t>
            </a:r>
          </a:p>
          <a:p>
            <a:pPr marL="457200" lvl="1" indent="0">
              <a:buNone/>
            </a:pPr>
            <a:r>
              <a:rPr lang="en-US" sz="1600" dirty="0"/>
              <a:t>      but were interested in other topics</a:t>
            </a:r>
          </a:p>
          <a:p>
            <a:pPr lvl="1"/>
            <a:r>
              <a:rPr lang="en-US" sz="1600" dirty="0"/>
              <a:t>A group of students decided to modify an existing algorithm used for transportation</a:t>
            </a:r>
          </a:p>
          <a:p>
            <a:pPr marL="457200" lvl="1" indent="0">
              <a:buNone/>
            </a:pPr>
            <a:r>
              <a:rPr lang="en-US" sz="1600" dirty="0"/>
              <a:t>      problem</a:t>
            </a:r>
          </a:p>
          <a:p>
            <a:pPr lvl="1"/>
            <a:r>
              <a:rPr lang="en-US" sz="1600" dirty="0"/>
              <a:t>These types of algorithms are used for the distribution of material and have recently been adopted for student advising</a:t>
            </a:r>
          </a:p>
          <a:p>
            <a:pPr lvl="1"/>
            <a:r>
              <a:rPr lang="en-US" sz="1600" dirty="0"/>
              <a:t>Compatibility scores were generated from a survey</a:t>
            </a:r>
          </a:p>
          <a:p>
            <a:pPr lvl="1"/>
            <a:r>
              <a:rPr lang="en-US" sz="1600" dirty="0"/>
              <a:t>The algorithm is also adaptive to support additional </a:t>
            </a:r>
          </a:p>
          <a:p>
            <a:pPr marL="457200" lvl="1" indent="0">
              <a:buNone/>
            </a:pPr>
            <a:r>
              <a:rPr lang="en-US" sz="1600" dirty="0"/>
              <a:t>     input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https://www.wm.edu/news/stories/2018/math-undergrads-deploy-algorithm-to-revamp-student-advising-system.php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E78E6-609B-4024-A855-F3FD35CD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84" y="3258836"/>
            <a:ext cx="3364937" cy="197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D61A2-886F-493B-BC15-5985FBD716E3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FBF60-9FB2-42D5-8850-7EDBE1B29696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9940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8542E-7EB8-4787-99F1-97143B8424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318560" cy="877887"/>
          </a:xfrm>
        </p:spPr>
        <p:txBody>
          <a:bodyPr/>
          <a:lstStyle/>
          <a:p>
            <a:r>
              <a:rPr lang="en-US" dirty="0"/>
              <a:t>Recommendation algorithms in e-commerce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0D49-A3A5-4EC0-B6FF-9C00B3DA26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8461095" cy="4977156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 algorithm for mobile E-commerce</a:t>
            </a:r>
          </a:p>
          <a:p>
            <a:pPr lvl="1"/>
            <a:r>
              <a:rPr lang="en-US" dirty="0"/>
              <a:t>Alibaba mobile e-commerce platform processes lots of data</a:t>
            </a:r>
          </a:p>
          <a:p>
            <a:pPr lvl="1"/>
            <a:r>
              <a:rPr lang="en-US" dirty="0"/>
              <a:t>Algorithms can analyze this rapid growth of data better than humans</a:t>
            </a:r>
          </a:p>
          <a:p>
            <a:pPr lvl="1"/>
            <a:r>
              <a:rPr lang="en-US" dirty="0"/>
              <a:t>The proposed algorithm can extract useful information features and make recommendations to the user</a:t>
            </a:r>
          </a:p>
          <a:p>
            <a:pPr lvl="1"/>
            <a:r>
              <a:rPr lang="en-US" dirty="0"/>
              <a:t>Studies show that this type of algorithm has a high success rate and can become very valuable to the e-commerce industry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https://www.tandfonline.com/doi/abs/10.1080/1206212X.2019.1649346?journalCode=tjca20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8D2A5-D4DB-4D93-9578-47276A16E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47" y="3732997"/>
            <a:ext cx="2022504" cy="1811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4CC21-B1EE-4021-8237-4505012040A6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143E3-AC6C-42AA-BEC2-CFAB0D8BAC36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1642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8EE88-E46B-4D14-AF01-8B0D1DFDA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701243" cy="877887"/>
          </a:xfrm>
        </p:spPr>
        <p:txBody>
          <a:bodyPr/>
          <a:lstStyle/>
          <a:p>
            <a:r>
              <a:rPr lang="en-US" dirty="0"/>
              <a:t>Medical diagnosis and treatment advisors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794B7-7F5E-42E8-8E35-AFACD21B5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melanoma detection</a:t>
            </a:r>
          </a:p>
          <a:p>
            <a:pPr lvl="1"/>
            <a:r>
              <a:rPr lang="en-US" sz="1800" dirty="0"/>
              <a:t>Skin diseases are the fourth most frequent cause of disability in the world</a:t>
            </a:r>
          </a:p>
          <a:p>
            <a:pPr lvl="1"/>
            <a:r>
              <a:rPr lang="en-US" sz="1800" dirty="0"/>
              <a:t>Advancements in artificial intelligence are playing an important role in early detection</a:t>
            </a:r>
          </a:p>
          <a:p>
            <a:pPr lvl="1"/>
            <a:r>
              <a:rPr lang="en-US" sz="1800" dirty="0"/>
              <a:t>Recent neural network algorithms have demonstrated accuracy within family of dermatologists</a:t>
            </a:r>
          </a:p>
          <a:p>
            <a:pPr lvl="1"/>
            <a:r>
              <a:rPr lang="en-US" sz="1800" dirty="0"/>
              <a:t>In 2018 the European Society for Medical Oncology (ESMO) provided results of 95 algorithm accuracy over 86.6 percent human accuracy</a:t>
            </a:r>
          </a:p>
          <a:p>
            <a:pPr lvl="1"/>
            <a:r>
              <a:rPr lang="en-US" sz="1800" dirty="0"/>
              <a:t>In March 2020 the Journal of Investigative Dermatology published a study proving that AI could predict and classify 134 skin disorders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https://www.altexsoft.com/blog/deep-learning-medical-diagnosis/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64059-8660-4472-956A-E5FC44C2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6" t="29869" r="27810" b="-2"/>
          <a:stretch/>
        </p:blipFill>
        <p:spPr>
          <a:xfrm>
            <a:off x="9222901" y="262847"/>
            <a:ext cx="2667659" cy="2572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AC544-9707-4222-8AB9-A94FA7E9E62D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E22C5-545E-407B-AF00-2047252E73B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300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872F9D-868D-4581-A734-75C87DE4C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Algorithmic trading systems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11B1-294E-4B04-B635-A68913240C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Picking the right algorithmic for trading software</a:t>
            </a:r>
          </a:p>
          <a:p>
            <a:pPr lvl="1"/>
            <a:r>
              <a:rPr lang="en-US" sz="2100" dirty="0"/>
              <a:t>Trust is involved when allowing an algorithm to trade your hard earned money</a:t>
            </a:r>
          </a:p>
          <a:p>
            <a:pPr lvl="1"/>
            <a:r>
              <a:rPr lang="en-US" sz="2100" dirty="0"/>
              <a:t>The algorithm must identify profitable opportunities and place trades frequently</a:t>
            </a:r>
          </a:p>
          <a:p>
            <a:pPr lvl="1"/>
            <a:r>
              <a:rPr lang="en-US" sz="2100" dirty="0"/>
              <a:t>Faster execution times and high accuracy are some benefits</a:t>
            </a:r>
          </a:p>
          <a:p>
            <a:pPr lvl="1"/>
            <a:r>
              <a:rPr lang="en-US" sz="2100" dirty="0"/>
              <a:t>Hedge funds and investment banks are using these algorithms during trades today and many of these are proprietary</a:t>
            </a:r>
          </a:p>
          <a:p>
            <a:r>
              <a:rPr lang="en-US" dirty="0"/>
              <a:t>Characteristics of a good trading algorithm include:</a:t>
            </a:r>
          </a:p>
          <a:p>
            <a:pPr lvl="1"/>
            <a:r>
              <a:rPr lang="en-US" sz="2100" dirty="0"/>
              <a:t>Availability of market and company data, connectivity to market, latency detection, and interface customization</a:t>
            </a:r>
          </a:p>
          <a:p>
            <a:pPr lvl="1"/>
            <a:r>
              <a:rPr lang="en-US" sz="2100" dirty="0"/>
              <a:t>It is important to have the ability to back test algorithms on historical data</a:t>
            </a:r>
          </a:p>
          <a:p>
            <a:pPr lvl="1"/>
            <a:r>
              <a:rPr lang="en-US" sz="2100" dirty="0"/>
              <a:t>Integration with trading interfaces provides greater success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https://www.investopedia.com/articles/active-trading/090815/picking-right-algorithmic-trading-software.asp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BC18-FF22-4317-A6A6-08011E56C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37" y="4186237"/>
            <a:ext cx="2105025" cy="962025"/>
          </a:xfrm>
          <a:prstGeom prst="rect">
            <a:avLst/>
          </a:prstGeom>
        </p:spPr>
      </p:pic>
      <p:pic>
        <p:nvPicPr>
          <p:cNvPr id="1026" name="Picture 2" descr="Stash Review">
            <a:extLst>
              <a:ext uri="{FF2B5EF4-FFF2-40B4-BE49-F238E27FC236}">
                <a16:creationId xmlns:a16="http://schemas.microsoft.com/office/drawing/2014/main" id="{10C3D733-4AA9-413E-ABA9-103D0195F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24" y="4531084"/>
            <a:ext cx="2085975" cy="5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0378D-193D-4D50-B109-B0E597CF6F9E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0714E-F59F-48E2-92FB-B8D778D7F86C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0754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43EB6-F43E-4193-968C-9143EFA8D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912008" cy="877887"/>
          </a:xfrm>
        </p:spPr>
        <p:txBody>
          <a:bodyPr/>
          <a:lstStyle/>
          <a:p>
            <a:r>
              <a:rPr lang="en-US" dirty="0"/>
              <a:t>Construction of personalized feeds on news, social media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805CB-09B0-47F8-BB3E-D66F15E567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the Twitter Algorithm Works</a:t>
            </a:r>
          </a:p>
          <a:p>
            <a:pPr lvl="1"/>
            <a:r>
              <a:rPr lang="en-US" dirty="0"/>
              <a:t>The social algorithm is primarily based on personalization</a:t>
            </a:r>
          </a:p>
          <a:p>
            <a:pPr lvl="1"/>
            <a:r>
              <a:rPr lang="en-US" dirty="0"/>
              <a:t>Twitters ranking signals consists of:</a:t>
            </a:r>
          </a:p>
          <a:p>
            <a:pPr lvl="2"/>
            <a:r>
              <a:rPr lang="en-US" dirty="0"/>
              <a:t>Recency: How recent the tweet was published</a:t>
            </a:r>
          </a:p>
          <a:p>
            <a:pPr lvl="2"/>
            <a:r>
              <a:rPr lang="en-US" dirty="0"/>
              <a:t>Relevance: How often users engage with tweets of similar words</a:t>
            </a:r>
          </a:p>
          <a:p>
            <a:pPr lvl="2"/>
            <a:r>
              <a:rPr lang="en-US" dirty="0"/>
              <a:t>Engagement: How many retweets, clicks, favorite,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 Media: Type of tweet media to include images, video, and polls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series of complex calculations are computed based on these signals and what people liked in the past</a:t>
            </a:r>
          </a:p>
          <a:p>
            <a:pPr lvl="1"/>
            <a:r>
              <a:rPr lang="en-US" sz="1800" dirty="0"/>
              <a:t>Over time the algorithm has evolved to include more personalization for the user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https://blog.hootsuite.com/twitter-algorithm/</a:t>
            </a:r>
          </a:p>
        </p:txBody>
      </p:sp>
      <p:pic>
        <p:nvPicPr>
          <p:cNvPr id="2052" name="Picture 4" descr="Twitter - Apps on Google Play">
            <a:extLst>
              <a:ext uri="{FF2B5EF4-FFF2-40B4-BE49-F238E27FC236}">
                <a16:creationId xmlns:a16="http://schemas.microsoft.com/office/drawing/2014/main" id="{84CC71C2-F11B-473B-AF5B-2F84CD69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15113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721B7-CD7A-4AD2-9FEF-83DFF0FB7ADC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E2002-468F-41BC-88EE-53490301D9C3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2019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6E6E1-56FA-4956-AE6F-5BE09F376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49580"/>
            <a:ext cx="9105884" cy="620157"/>
          </a:xfrm>
        </p:spPr>
        <p:txBody>
          <a:bodyPr>
            <a:normAutofit/>
          </a:bodyPr>
          <a:lstStyle/>
          <a:p>
            <a:r>
              <a:rPr lang="en-US" dirty="0"/>
              <a:t>Algorithm trust dynamics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4457A-ABCA-4E7E-B518-7C166B867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326864" cy="45942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Accountability directly relates to algorithmic-defined recommendations</a:t>
            </a:r>
          </a:p>
          <a:p>
            <a:pPr lvl="1"/>
            <a:r>
              <a:rPr lang="en-US" dirty="0"/>
              <a:t>Accountability analysis used to document the operation of these algorithms is limited</a:t>
            </a:r>
          </a:p>
          <a:p>
            <a:pPr lvl="1"/>
            <a:r>
              <a:rPr lang="en-US" dirty="0"/>
              <a:t>Most people do not take the entire algorithmic input into consideration</a:t>
            </a:r>
          </a:p>
          <a:p>
            <a:pPr lvl="1"/>
            <a:r>
              <a:rPr lang="en-US" dirty="0"/>
              <a:t>The perspective of stewardship is to document things “as is” or how they are, regardless of the explanation</a:t>
            </a:r>
          </a:p>
          <a:p>
            <a:r>
              <a:rPr lang="en-US" dirty="0"/>
              <a:t>There are large systems that are difficult to analyze but are of interest due to dependencies</a:t>
            </a:r>
          </a:p>
          <a:p>
            <a:pPr lvl="1"/>
            <a:r>
              <a:rPr lang="en-US" dirty="0"/>
              <a:t>This includes ranking results and news feeds</a:t>
            </a:r>
          </a:p>
          <a:p>
            <a:r>
              <a:rPr lang="en-US" dirty="0"/>
              <a:t>Transparency is important and cannot always be answered with software</a:t>
            </a:r>
          </a:p>
          <a:p>
            <a:pPr lvl="1"/>
            <a:r>
              <a:rPr lang="en-US" dirty="0"/>
              <a:t>Some systems are incomprehensible to humans</a:t>
            </a:r>
          </a:p>
          <a:p>
            <a:pPr lvl="1"/>
            <a:r>
              <a:rPr lang="en-US" dirty="0"/>
              <a:t>Rule-based systems are much easier to understand; however, they are more expensive and less flexible than modern ML systems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18448-4A4A-4C8C-80E6-5936EAE63D2A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38E1-E6CF-48D6-AA6F-B3DDB3556959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6359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B4FEA9-A877-4DBC-9FD2-BCFCCEF4DD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Algorithm trust dynamics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CC892-DAF4-4916-92B6-0454DFAF4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456404" cy="4801896"/>
          </a:xfrm>
        </p:spPr>
        <p:txBody>
          <a:bodyPr>
            <a:normAutofit/>
          </a:bodyPr>
          <a:lstStyle/>
          <a:p>
            <a:r>
              <a:rPr lang="en-US" sz="2800" dirty="0"/>
              <a:t>What is important to transparency?</a:t>
            </a:r>
          </a:p>
          <a:p>
            <a:pPr lvl="1"/>
            <a:r>
              <a:rPr lang="en-US" sz="2400" dirty="0"/>
              <a:t>Training data and algorithm source code</a:t>
            </a:r>
          </a:p>
          <a:p>
            <a:pPr lvl="1"/>
            <a:r>
              <a:rPr lang="en-US" sz="2400" dirty="0"/>
              <a:t>Algorithmic output provides evidence of failures and biases</a:t>
            </a:r>
          </a:p>
          <a:p>
            <a:r>
              <a:rPr lang="en-US" sz="2800" dirty="0"/>
              <a:t>Path dependencies for some systems require historical data of the algorithms operation</a:t>
            </a:r>
          </a:p>
          <a:p>
            <a:r>
              <a:rPr lang="en-US" sz="2800" dirty="0"/>
              <a:t>A non-technical perspective of transparency is the intent of system designer</a:t>
            </a:r>
          </a:p>
          <a:p>
            <a:r>
              <a:rPr lang="en-US" sz="2800" dirty="0"/>
              <a:t>Accountability and transparency inquiry is well established in the academic setting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F4A14-1205-4502-B043-FA5FDC878025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743-60D1-4E57-8234-C91C6C97FED5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40380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08FFB5-445D-4874-8144-A0D2BC289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566098"/>
            <a:ext cx="8892524" cy="877887"/>
          </a:xfrm>
        </p:spPr>
        <p:txBody>
          <a:bodyPr/>
          <a:lstStyle/>
          <a:p>
            <a:r>
              <a:rPr lang="en-US" dirty="0"/>
              <a:t>Idealized documentation of systems in the Age of Algorithms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D77B7-B5CB-44FD-A56A-B2ABB75E29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837404" cy="45942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Documenting the “Age of Algorithms” involves two methods</a:t>
            </a:r>
          </a:p>
          <a:p>
            <a:pPr lvl="1"/>
            <a:r>
              <a:rPr lang="en-US" dirty="0"/>
              <a:t>1) Record each specific input and give the actual output at a given time</a:t>
            </a:r>
          </a:p>
          <a:p>
            <a:pPr lvl="1"/>
            <a:r>
              <a:rPr lang="en-US" dirty="0"/>
              <a:t>2) Predict an algorithms output for a hypothetical set of input at any given time</a:t>
            </a:r>
          </a:p>
          <a:p>
            <a:r>
              <a:rPr lang="en-US" dirty="0"/>
              <a:t>The first challenge is fully identifying the input</a:t>
            </a:r>
          </a:p>
          <a:p>
            <a:pPr lvl="1"/>
            <a:r>
              <a:rPr lang="en-US" dirty="0"/>
              <a:t>Secret or proprietary</a:t>
            </a:r>
          </a:p>
          <a:p>
            <a:pPr lvl="1"/>
            <a:r>
              <a:rPr lang="en-US" dirty="0"/>
              <a:t>Internal to system or path dependent</a:t>
            </a:r>
          </a:p>
          <a:p>
            <a:r>
              <a:rPr lang="en-US" dirty="0"/>
              <a:t>The second challenge is replicating the system at a given time</a:t>
            </a:r>
          </a:p>
          <a:p>
            <a:pPr lvl="1"/>
            <a:r>
              <a:rPr lang="en-US" dirty="0"/>
              <a:t>Running a snapshot under environment control</a:t>
            </a:r>
          </a:p>
          <a:p>
            <a:pPr lvl="1"/>
            <a:r>
              <a:rPr lang="en-US" dirty="0"/>
              <a:t>Capturing outputs over time and changing properties to hypothesize system behavior</a:t>
            </a:r>
          </a:p>
          <a:p>
            <a:r>
              <a:rPr lang="en-US" dirty="0"/>
              <a:t>The general problem here is we are unable to capture infinite performances from the algorithmic system at any given time</a:t>
            </a:r>
          </a:p>
          <a:p>
            <a:pPr lvl="1"/>
            <a:r>
              <a:rPr lang="en-US" dirty="0"/>
              <a:t>Instead the stewardship goal is to capture meaningful sense of the systematic behaviors for present and future.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D17BC-87D2-4F2E-8F00-770FF87BEABA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D1B22-9EA6-438B-A4D8-796B188B4B0A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245405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C60D2-C903-41B5-BBE1-FB267EBD6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559732"/>
            <a:ext cx="8138144" cy="877887"/>
          </a:xfrm>
        </p:spPr>
        <p:txBody>
          <a:bodyPr/>
          <a:lstStyle/>
          <a:p>
            <a:r>
              <a:rPr lang="en-US" dirty="0"/>
              <a:t>The impossibility of traditional comprehensive archiving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AA3B3-EAB2-4350-B207-998BC7AF15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8945864" cy="4594225"/>
          </a:xfrm>
        </p:spPr>
        <p:txBody>
          <a:bodyPr/>
          <a:lstStyle/>
          <a:p>
            <a:r>
              <a:rPr lang="en-US" dirty="0"/>
              <a:t>Imagine Facebook providing all publicly available data to embrace stewardship of this data</a:t>
            </a:r>
          </a:p>
          <a:p>
            <a:r>
              <a:rPr lang="en-US" dirty="0"/>
              <a:t>There are many problems and issues associated with this task</a:t>
            </a:r>
          </a:p>
          <a:p>
            <a:pPr lvl="1"/>
            <a:r>
              <a:rPr lang="en-US" dirty="0"/>
              <a:t>The petabytes of space required to store this data is astronomical</a:t>
            </a:r>
          </a:p>
          <a:p>
            <a:pPr lvl="1"/>
            <a:r>
              <a:rPr lang="en-US" dirty="0"/>
              <a:t>Most academic institutions will not have the economic means to support the require computational infrastructure</a:t>
            </a:r>
          </a:p>
          <a:p>
            <a:pPr lvl="1"/>
            <a:r>
              <a:rPr lang="en-US" dirty="0"/>
              <a:t>Privacy and legal concerns</a:t>
            </a:r>
          </a:p>
          <a:p>
            <a:r>
              <a:rPr lang="en-US" dirty="0"/>
              <a:t>Two traditional methods (format migration, emulation)</a:t>
            </a:r>
          </a:p>
          <a:p>
            <a:pPr lvl="1"/>
            <a:r>
              <a:rPr lang="en-US" u="sng" dirty="0"/>
              <a:t>Format migration </a:t>
            </a:r>
            <a:r>
              <a:rPr lang="en-US" dirty="0"/>
              <a:t>works best with document-like objects and proprietary data types would not meet these standards</a:t>
            </a:r>
          </a:p>
          <a:p>
            <a:pPr lvl="1"/>
            <a:r>
              <a:rPr lang="en-US" u="sng" dirty="0"/>
              <a:t>Emulation</a:t>
            </a:r>
            <a:r>
              <a:rPr lang="en-US" dirty="0"/>
              <a:t> requires an entire software environment to be replicated to solve the technical complexity of this method</a:t>
            </a:r>
          </a:p>
          <a:p>
            <a:pPr lvl="2"/>
            <a:r>
              <a:rPr lang="en-US" dirty="0"/>
              <a:t>This method is better suited for interactive environments not connect to the Internet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70D89-3D35-4725-B325-97984521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00175"/>
            <a:ext cx="1691640" cy="1691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D2D33-835A-4FC7-BFC4-8EF741F06885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421A5-798D-423D-9604-BE00E0B3DE60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314534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3CD86C-8B71-4B6B-98E9-1C1F801A4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73598"/>
            <a:ext cx="8191484" cy="1243358"/>
          </a:xfrm>
        </p:spPr>
        <p:txBody>
          <a:bodyPr>
            <a:normAutofit/>
          </a:bodyPr>
          <a:lstStyle/>
          <a:p>
            <a:r>
              <a:rPr lang="en-US" dirty="0"/>
              <a:t>Documenting instead of archiving: Pragmatic approaches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3B525-8F93-4C07-9240-FBFDAE1E94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624044" cy="4594225"/>
          </a:xfrm>
        </p:spPr>
        <p:txBody>
          <a:bodyPr/>
          <a:lstStyle/>
          <a:p>
            <a:r>
              <a:rPr lang="en-US" dirty="0"/>
              <a:t>The goal of stewardship is to capture the multiplicity of ways in which a system behaves under a range of conditions and users</a:t>
            </a:r>
          </a:p>
          <a:p>
            <a:pPr lvl="1"/>
            <a:r>
              <a:rPr lang="en-US" dirty="0"/>
              <a:t>Important Questions:</a:t>
            </a:r>
          </a:p>
          <a:p>
            <a:pPr lvl="2"/>
            <a:r>
              <a:rPr lang="en-US" dirty="0"/>
              <a:t>Who are the users?</a:t>
            </a:r>
          </a:p>
          <a:p>
            <a:pPr lvl="2"/>
            <a:r>
              <a:rPr lang="en-US" dirty="0"/>
              <a:t>How do we characterize them and how do we characterize the system?</a:t>
            </a:r>
          </a:p>
          <a:p>
            <a:r>
              <a:rPr lang="en-US" dirty="0"/>
              <a:t>Archivists and digital preservationists provide stewardship through their experiences in many disciplines that document these behaviors</a:t>
            </a:r>
          </a:p>
          <a:p>
            <a:r>
              <a:rPr lang="en-US" dirty="0"/>
              <a:t>There are two basic approaches for documenting observations of common system interactions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E9B4A-927F-4B7B-BDB7-57943378E68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7E05B-33CC-4F2A-AEE2-0DE4574F0E8D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89366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943DA4-CF9D-468A-A621-13BF040D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4800" b="1" dirty="0">
                <a:solidFill>
                  <a:srgbClr val="143157"/>
                </a:solidFill>
                <a:ea typeface="+mn-ea"/>
                <a:cs typeface="+mn-cs"/>
              </a:rPr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56F761-16C6-4BF4-BCB2-BF962213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Background: The “Age of Algorithms”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Algorithm trust dynamics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Idealized documentation of systems in the Age of Algorithms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impossibility of traditional comprehensive archiving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Documenting instead of archiving: Pragmatic approaches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Thoughts on curation, population selection, and interpretation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Conclusions/Final thoughts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33716-3B23-4B09-B093-BE173AE5750C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D2975-1F98-42E8-92B5-3AE068501340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249499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E06987-1020-4254-82A9-CE344AC6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9067784" cy="877887"/>
          </a:xfrm>
        </p:spPr>
        <p:txBody>
          <a:bodyPr/>
          <a:lstStyle/>
          <a:p>
            <a:r>
              <a:rPr lang="en-US" dirty="0"/>
              <a:t>Documenting instead of archiving: Pragmatic approaches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202ED-895F-42B3-BBAD-B729E2633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753584" cy="4594225"/>
          </a:xfrm>
        </p:spPr>
        <p:txBody>
          <a:bodyPr/>
          <a:lstStyle/>
          <a:p>
            <a:r>
              <a:rPr lang="en-US" dirty="0"/>
              <a:t>“Robotic Witnesses”</a:t>
            </a:r>
          </a:p>
          <a:p>
            <a:pPr lvl="1"/>
            <a:r>
              <a:rPr lang="en-US" dirty="0"/>
              <a:t>The first approach uses software robots to interact with the system and capture results </a:t>
            </a:r>
          </a:p>
          <a:p>
            <a:pPr lvl="2"/>
            <a:r>
              <a:rPr lang="en-US" dirty="0"/>
              <a:t>Robots are assigned demographics</a:t>
            </a:r>
          </a:p>
          <a:p>
            <a:pPr lvl="2"/>
            <a:r>
              <a:rPr lang="en-US" dirty="0"/>
              <a:t>Streams are managed and not predefined</a:t>
            </a:r>
          </a:p>
          <a:p>
            <a:pPr lvl="2"/>
            <a:r>
              <a:rPr lang="en-US" dirty="0"/>
              <a:t>Connectivity with the commercial surveillance ecosystem</a:t>
            </a:r>
          </a:p>
          <a:p>
            <a:pPr lvl="1"/>
            <a:r>
              <a:rPr lang="en-US" dirty="0"/>
              <a:t>Unfortunately bots can be detected by target systems and blocked</a:t>
            </a:r>
          </a:p>
          <a:p>
            <a:pPr lvl="1"/>
            <a:r>
              <a:rPr lang="en-US" dirty="0"/>
              <a:t>The robots must maintain synthetic identities and gather documentation</a:t>
            </a:r>
          </a:p>
          <a:p>
            <a:pPr lvl="1"/>
            <a:r>
              <a:rPr lang="en-US" dirty="0"/>
              <a:t>There seems to be limited knowledge on creating synthetic populations for archivists but there is a plethora of information regarding hacker or intelligence operation communities</a:t>
            </a:r>
          </a:p>
          <a:p>
            <a:pPr lvl="1"/>
            <a:r>
              <a:rPr lang="en-US" dirty="0"/>
              <a:t>Software robots are becoming prohibited for use with most systems</a:t>
            </a:r>
          </a:p>
          <a:p>
            <a:pPr lvl="2"/>
            <a:r>
              <a:rPr lang="en-US" dirty="0"/>
              <a:t>This technique could be in violation of Computer Fraud and Abuse Act (CFAA)</a:t>
            </a:r>
          </a:p>
          <a:p>
            <a:pPr lvl="1"/>
            <a:r>
              <a:rPr lang="en-US" dirty="0"/>
              <a:t>It is not clear if robots will be allowed in the university research setting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51D66-89E9-4F78-81B2-FF645266C4C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5F1BC-EDBE-49A3-A042-D10D9EA43A91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310128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7E68A4-3D4B-4C3F-B969-F89C125E3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80928"/>
            <a:ext cx="9364964" cy="877887"/>
          </a:xfrm>
        </p:spPr>
        <p:txBody>
          <a:bodyPr/>
          <a:lstStyle/>
          <a:p>
            <a:r>
              <a:rPr lang="en-US" dirty="0"/>
              <a:t>Documenting instead of archiving: Pragmatic approaches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6F5E-9732-4E24-AEBE-E0C9A3EFD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517364" cy="45942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second approach is to recruit actual humans to record the interactions of users</a:t>
            </a:r>
          </a:p>
          <a:p>
            <a:pPr lvl="1"/>
            <a:r>
              <a:rPr lang="en-US" dirty="0"/>
              <a:t>Actual humans do the recording of data</a:t>
            </a:r>
          </a:p>
          <a:p>
            <a:pPr lvl="1"/>
            <a:r>
              <a:rPr lang="en-US" dirty="0"/>
              <a:t>Which users and how many?</a:t>
            </a:r>
          </a:p>
          <a:p>
            <a:pPr lvl="1"/>
            <a:r>
              <a:rPr lang="en-US" dirty="0"/>
              <a:t>How long will the users stay engaged?</a:t>
            </a:r>
          </a:p>
          <a:p>
            <a:pPr lvl="1"/>
            <a:r>
              <a:rPr lang="en-US" dirty="0"/>
              <a:t>Authentic representation?</a:t>
            </a:r>
          </a:p>
          <a:p>
            <a:pPr lvl="1"/>
            <a:r>
              <a:rPr lang="en-US" dirty="0"/>
              <a:t>How much freedom do the users have with the system?</a:t>
            </a:r>
          </a:p>
          <a:p>
            <a:pPr lvl="1"/>
            <a:endParaRPr lang="en-US" dirty="0"/>
          </a:p>
          <a:p>
            <a:r>
              <a:rPr lang="en-US" dirty="0"/>
              <a:t>System terms of use are not likely impacted as these users are legitimate humans</a:t>
            </a:r>
          </a:p>
          <a:p>
            <a:r>
              <a:rPr lang="en-US" dirty="0"/>
              <a:t>The curators need special tools to follow and record these interactions</a:t>
            </a:r>
          </a:p>
          <a:p>
            <a:r>
              <a:rPr lang="en-US" dirty="0"/>
              <a:t>Both of these approaches deviate from the traditional approaches of digital archiving</a:t>
            </a:r>
          </a:p>
          <a:p>
            <a:pPr lvl="1"/>
            <a:r>
              <a:rPr lang="en-US" dirty="0"/>
              <a:t>With these approaches comes complexities and uncertainty</a:t>
            </a:r>
          </a:p>
          <a:p>
            <a:pPr lvl="1"/>
            <a:r>
              <a:rPr lang="en-US" dirty="0"/>
              <a:t>Cost is also a factor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79E40-29E0-4CD1-BDA5-93725BB161B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5FDE9-4195-4802-A6FE-E2F16B67FAAF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3924493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F4756-6AE9-4D5B-97FD-920785AC01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10130"/>
            <a:ext cx="9128744" cy="1139185"/>
          </a:xfrm>
        </p:spPr>
        <p:txBody>
          <a:bodyPr/>
          <a:lstStyle/>
          <a:p>
            <a:r>
              <a:rPr lang="en-US" dirty="0"/>
              <a:t>Thoughts on curation, population selection, and interpretation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1AED2-E171-443D-AE24-6ED4EF5F5E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043144" cy="45942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deep and complex problems</a:t>
            </a:r>
          </a:p>
          <a:p>
            <a:pPr lvl="1"/>
            <a:r>
              <a:rPr lang="en-US" dirty="0"/>
              <a:t>Recruitment of a population or build a population of robots</a:t>
            </a:r>
          </a:p>
          <a:p>
            <a:r>
              <a:rPr lang="en-US" dirty="0"/>
              <a:t>The goal is to gain insight into targeted advertising and social networks</a:t>
            </a:r>
          </a:p>
          <a:p>
            <a:pPr lvl="1"/>
            <a:r>
              <a:rPr lang="en-US" dirty="0"/>
              <a:t>Social media, individual preferences, and choices play a factor</a:t>
            </a:r>
          </a:p>
          <a:p>
            <a:pPr lvl="1"/>
            <a:r>
              <a:rPr lang="en-US" dirty="0"/>
              <a:t>How these attributes are assigned also plays an important role with targeted advertising</a:t>
            </a:r>
          </a:p>
          <a:p>
            <a:r>
              <a:rPr lang="en-US" dirty="0"/>
              <a:t>There are new efforts to measure audiences and characterize demographics </a:t>
            </a:r>
          </a:p>
          <a:p>
            <a:pPr lvl="1"/>
            <a:r>
              <a:rPr lang="en-US" dirty="0"/>
              <a:t>There is a gap between scholarly explorations and commercial practice for this effort</a:t>
            </a:r>
          </a:p>
          <a:p>
            <a:r>
              <a:rPr lang="en-US" dirty="0"/>
              <a:t>Over the years mass advertising on cable tv has declined as firms have become focused on web-advertising</a:t>
            </a:r>
          </a:p>
          <a:p>
            <a:pPr lvl="1"/>
            <a:r>
              <a:rPr lang="en-US" dirty="0"/>
              <a:t>The entire framework has changed</a:t>
            </a:r>
          </a:p>
          <a:p>
            <a:r>
              <a:rPr lang="en-US" dirty="0"/>
              <a:t>There are many combinations of audience attributes</a:t>
            </a:r>
          </a:p>
          <a:p>
            <a:pPr lvl="1"/>
            <a:r>
              <a:rPr lang="en-US" dirty="0"/>
              <a:t>Individuals are now characterized by age, income, gender, pet ownership,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02304-72D2-46CC-ABD8-182ED79788F1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AF8ED-93C1-4536-A19B-B99C2412530F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72635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BB24E-0AEF-41BB-A002-3A5E04EBB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10005044" cy="877887"/>
          </a:xfrm>
        </p:spPr>
        <p:txBody>
          <a:bodyPr/>
          <a:lstStyle/>
          <a:p>
            <a:r>
              <a:rPr lang="en-US" dirty="0"/>
              <a:t>Thoughts on curation, population selection, and interpretation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1AA6B-7DF1-4C84-88D4-41CD72199D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165064" cy="4594225"/>
          </a:xfrm>
        </p:spPr>
        <p:txBody>
          <a:bodyPr>
            <a:normAutofit/>
          </a:bodyPr>
          <a:lstStyle/>
          <a:p>
            <a:r>
              <a:rPr lang="en-US" dirty="0"/>
              <a:t>Clustering is the idea that populations can be divided into clusters of similar characteristics but also represent a small subset of these combinations</a:t>
            </a:r>
          </a:p>
          <a:p>
            <a:pPr lvl="1"/>
            <a:r>
              <a:rPr lang="en-US" dirty="0"/>
              <a:t>Some attributes include income, interests, age, gender, family status,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This is a complex recipe of cost, capability, and precision tradeoffs</a:t>
            </a:r>
          </a:p>
          <a:p>
            <a:pPr lvl="1"/>
            <a:r>
              <a:rPr lang="en-US" dirty="0"/>
              <a:t>There are a vast number of different combinations</a:t>
            </a:r>
          </a:p>
          <a:p>
            <a:r>
              <a:rPr lang="en-US" dirty="0"/>
              <a:t>The best personalization will likely be based primarily on historical data rather than demographics</a:t>
            </a:r>
          </a:p>
          <a:p>
            <a:r>
              <a:rPr lang="en-US" dirty="0"/>
              <a:t>Even once clustering is refined, it will still need to be revisited periodically</a:t>
            </a:r>
          </a:p>
          <a:p>
            <a:r>
              <a:rPr lang="en-US" dirty="0"/>
              <a:t>There are many unexplored questions on how to record and capture these interactions</a:t>
            </a:r>
          </a:p>
          <a:p>
            <a:r>
              <a:rPr lang="en-US" dirty="0"/>
              <a:t>We must be cautious and humble regarding the data collected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A68D7-1BD6-4A09-BBE2-189959709DC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DC96C-A08C-49D9-B80E-0C6333CC0B41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43103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0F53A7-2222-460F-91D3-F4C9DB2DA6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Conclusions/Final thoughts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8300-C177-4B9D-9BF3-3B5D38BAE5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433544" cy="4594225"/>
          </a:xfrm>
        </p:spPr>
        <p:txBody>
          <a:bodyPr>
            <a:normAutofit fontScale="92500"/>
          </a:bodyPr>
          <a:lstStyle/>
          <a:p>
            <a:r>
              <a:rPr lang="en-US" dirty="0"/>
              <a:t>Stewardship seeks to preserve an accurate sense of the present for the future</a:t>
            </a:r>
          </a:p>
          <a:p>
            <a:r>
              <a:rPr lang="en-US" dirty="0"/>
              <a:t>There continues to be an issue where prior stewardship methods for digital archiving are not sufficient</a:t>
            </a:r>
          </a:p>
          <a:p>
            <a:pPr lvl="1"/>
            <a:r>
              <a:rPr lang="en-US" dirty="0"/>
              <a:t>We must understand how the “Age of Algorithms” will potentially impact consumers and society</a:t>
            </a:r>
          </a:p>
          <a:p>
            <a:pPr lvl="1"/>
            <a:r>
              <a:rPr lang="en-US" dirty="0"/>
              <a:t>There continues to be stewardship attempts to address the situation </a:t>
            </a:r>
          </a:p>
          <a:p>
            <a:r>
              <a:rPr lang="en-US" dirty="0"/>
              <a:t>Brewster Kahle and David Rosenthal have provided insight and ideas to deviate from traditional methods</a:t>
            </a:r>
          </a:p>
          <a:p>
            <a:pPr lvl="1"/>
            <a:r>
              <a:rPr lang="en-US" dirty="0"/>
              <a:t>How the web has been changing over the past decade</a:t>
            </a:r>
          </a:p>
          <a:p>
            <a:r>
              <a:rPr lang="en-US" dirty="0"/>
              <a:t>Twitter has been hospitable to researchers that desire to collect sample data</a:t>
            </a:r>
          </a:p>
          <a:p>
            <a:r>
              <a:rPr lang="en-US" dirty="0"/>
              <a:t>These intractability problems need to be addressed using modern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C3B22-7604-43D0-A7D7-45A01F20D99C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287A2-1995-40BA-B704-11858517EDB9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2298732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CA650-C80A-4271-9B59-CC995CFD6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225524" cy="877887"/>
          </a:xfrm>
        </p:spPr>
        <p:txBody>
          <a:bodyPr/>
          <a:lstStyle/>
          <a:p>
            <a:r>
              <a:rPr lang="en-US" dirty="0"/>
              <a:t>Conclusions/Final thoughts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9F7CE-5A94-4815-A761-D49675654F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134584" cy="45942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Being successful in this new “Age of Algorithms” requires us to focus on experiences instead of artifacts</a:t>
            </a:r>
          </a:p>
          <a:p>
            <a:pPr lvl="1"/>
            <a:r>
              <a:rPr lang="en-US" dirty="0"/>
              <a:t>Pragmatic sense of recorded or documented personalized performances</a:t>
            </a:r>
          </a:p>
          <a:p>
            <a:r>
              <a:rPr lang="en-US" dirty="0"/>
              <a:t>We must quickly determine who will create, capture, and curate during the “Age of Algorithms”</a:t>
            </a:r>
          </a:p>
          <a:p>
            <a:pPr lvl="1"/>
            <a:r>
              <a:rPr lang="en-US" dirty="0"/>
              <a:t>How we can get their work into the hands of organizations for storage</a:t>
            </a:r>
          </a:p>
          <a:p>
            <a:r>
              <a:rPr lang="en-US" dirty="0"/>
              <a:t>Must consider how we will fund and support a new discipline and profession of Internet documentation</a:t>
            </a:r>
          </a:p>
          <a:p>
            <a:r>
              <a:rPr lang="en-US" dirty="0"/>
              <a:t>Stewardship has never been perfect; however, the risk has increased in this new “Age of Algorithms”</a:t>
            </a:r>
          </a:p>
          <a:p>
            <a:pPr lvl="1"/>
            <a:r>
              <a:rPr lang="en-US" dirty="0"/>
              <a:t>There will be many challenges and shortfalls</a:t>
            </a:r>
          </a:p>
          <a:p>
            <a:pPr lvl="1"/>
            <a:r>
              <a:rPr lang="en-US" dirty="0"/>
              <a:t>These new roles will rely heavily on private collectors or freelancers</a:t>
            </a:r>
          </a:p>
          <a:p>
            <a:r>
              <a:rPr lang="en-US" dirty="0"/>
              <a:t>The proposed solutions in this paper are presented to bring awareness and attention to this new era of archiving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53DF7-BF08-42EF-87EE-D7D70321970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13209-B1A0-4A40-B01D-111AC479A84B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394786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no doubt that in today’s world our lives revolve around computer algorithms</a:t>
            </a:r>
          </a:p>
          <a:p>
            <a:pPr lvl="1"/>
            <a:r>
              <a:rPr lang="en-US" dirty="0"/>
              <a:t>This environment creates concern for transparency and accountability</a:t>
            </a:r>
          </a:p>
          <a:p>
            <a:pPr lvl="1"/>
            <a:r>
              <a:rPr lang="en-US" dirty="0"/>
              <a:t>The author considers these terms over used and poorly defined</a:t>
            </a:r>
          </a:p>
          <a:p>
            <a:r>
              <a:rPr lang="en-US" dirty="0"/>
              <a:t>We face a difficult problem of how do we document this new world</a:t>
            </a:r>
          </a:p>
          <a:p>
            <a:pPr lvl="1"/>
            <a:r>
              <a:rPr lang="en-US" dirty="0"/>
              <a:t>How do we archive a comprehensive record of present reality that could be used as an approximation in the future?</a:t>
            </a:r>
          </a:p>
          <a:p>
            <a:pPr lvl="1"/>
            <a:r>
              <a:rPr lang="en-US" dirty="0"/>
              <a:t>We want to capture the experiences these algorithms have on time and culture</a:t>
            </a:r>
          </a:p>
          <a:p>
            <a:r>
              <a:rPr lang="en-US" dirty="0"/>
              <a:t>This paper addresses the value of stewardship for both high-stake and day-to-day algorithm interactions</a:t>
            </a:r>
          </a:p>
          <a:p>
            <a:pPr lvl="1"/>
            <a:r>
              <a:rPr lang="en-US" dirty="0"/>
              <a:t>Compromises have to be considered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939A1-58F4-4AF5-A5D9-4068C75D01D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B6FE-6A50-4F15-8A12-4C1B4EBDD0C1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2959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05D93-C275-48B0-B853-414DCE1FB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17FB6-2F71-45B1-B03D-4391CE742B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Scope of this paper focuses on systems processing simple data producing informative outputs; opposed to robotic algorithms</a:t>
            </a:r>
          </a:p>
          <a:p>
            <a:r>
              <a:rPr lang="en-US" dirty="0"/>
              <a:t>This paper focuses on a pragmatic and exploratory approach</a:t>
            </a:r>
          </a:p>
          <a:p>
            <a:pPr lvl="1"/>
            <a:r>
              <a:rPr lang="en-US" dirty="0"/>
              <a:t>Offers actions and ideas that can be implemented today</a:t>
            </a:r>
          </a:p>
          <a:p>
            <a:r>
              <a:rPr lang="en-US" dirty="0"/>
              <a:t>We begin with characterizing what is means to be in the “Age of Algorithms”</a:t>
            </a:r>
          </a:p>
          <a:p>
            <a:pPr lvl="1"/>
            <a:r>
              <a:rPr lang="en-US" dirty="0"/>
              <a:t>Relates to challenges, perspectives, and accountability</a:t>
            </a:r>
          </a:p>
          <a:p>
            <a:r>
              <a:rPr lang="en-US" dirty="0"/>
              <a:t>General and practical approaches differ from artifact-based</a:t>
            </a:r>
          </a:p>
          <a:p>
            <a:pPr lvl="1"/>
            <a:r>
              <a:rPr lang="en-US" dirty="0"/>
              <a:t>Requires collaboration between archivists, curators, researchers, and statistical discipline</a:t>
            </a:r>
          </a:p>
          <a:p>
            <a:pPr lvl="1"/>
            <a:r>
              <a:rPr lang="en-US" dirty="0"/>
              <a:t>Citizen archivist contributions</a:t>
            </a:r>
          </a:p>
          <a:p>
            <a:r>
              <a:rPr lang="en-US" dirty="0"/>
              <a:t>The goal of this paper is to provide the groundwork for future discussions and provide practical ideas and approaches on this topic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131E-C7ED-4FA5-A3AA-E512BA217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20" y="2605880"/>
            <a:ext cx="2987040" cy="1190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9008F-7C3F-4AF0-A0DF-CCF5EAB2074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B95C7-1245-4F63-9686-27BB66B0C906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270612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FA5C3-0A45-4077-A724-F6B21B785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5867384" cy="877887"/>
          </a:xfrm>
        </p:spPr>
        <p:txBody>
          <a:bodyPr/>
          <a:lstStyle/>
          <a:p>
            <a:r>
              <a:rPr lang="en-US" dirty="0"/>
              <a:t>Background: The “Age of Algorithms”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B4933-16DE-4D2C-A9E2-5E23AD7F3E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8461095" cy="5052488"/>
          </a:xfrm>
        </p:spPr>
        <p:txBody>
          <a:bodyPr>
            <a:normAutofit fontScale="92500"/>
          </a:bodyPr>
          <a:lstStyle/>
          <a:p>
            <a:r>
              <a:rPr lang="en-US" dirty="0"/>
              <a:t>Algorithms, simply put, are methods for solving specific problems</a:t>
            </a:r>
          </a:p>
          <a:p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Century characterization of algorithms are described as a finite number of computational procedures that end with a correct result</a:t>
            </a:r>
          </a:p>
          <a:p>
            <a:pPr lvl="1"/>
            <a:r>
              <a:rPr lang="en-US" dirty="0"/>
              <a:t>Predecessor disciplines, such as mathematics, moved toward computer science</a:t>
            </a:r>
          </a:p>
          <a:p>
            <a:r>
              <a:rPr lang="en-US" dirty="0"/>
              <a:t>Donald Knuth, a great computer scientist, is considered most influential in adopting the algorithm concept</a:t>
            </a:r>
          </a:p>
          <a:p>
            <a:pPr lvl="1"/>
            <a:r>
              <a:rPr lang="en-US" dirty="0"/>
              <a:t>His work includes, “The Art of Computer Programming”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Century characterization of algorithms is much broader </a:t>
            </a:r>
          </a:p>
          <a:p>
            <a:pPr lvl="1"/>
            <a:r>
              <a:rPr lang="en-US" dirty="0"/>
              <a:t>Short-hand for complex socio-technical systems implemented by corporations and government</a:t>
            </a:r>
          </a:p>
          <a:p>
            <a:pPr lvl="1"/>
            <a:r>
              <a:rPr lang="en-US" dirty="0"/>
              <a:t>Decision algorithms cover personalization and recommendation engines related to consumer news, social media, and e-commerce</a:t>
            </a:r>
          </a:p>
          <a:p>
            <a:pPr lvl="1"/>
            <a:r>
              <a:rPr lang="en-US" dirty="0"/>
              <a:t>Modern services, such as speech and facial recognition, rely on multiple algorithms that are constantly and changing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6205D-38D3-4C95-980B-3F9DF2245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377" y="1169232"/>
            <a:ext cx="2204528" cy="3290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A236C-E37F-4028-BF94-0D591FE75C0A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65746-4A1F-4B88-91AF-0E21BAB01172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205664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CE5-721D-44E7-B3F0-C0A46F946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5714984" cy="877887"/>
          </a:xfrm>
        </p:spPr>
        <p:txBody>
          <a:bodyPr/>
          <a:lstStyle/>
          <a:p>
            <a:r>
              <a:rPr lang="en-US" dirty="0"/>
              <a:t>Background: The “Age of Algorithms”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B8D5D-3E97-4E49-8D15-5A10DEAA3E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707863" cy="45942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Machine Learning (ML) takes a different approach where a system is trained and an algorithm is produced</a:t>
            </a:r>
          </a:p>
          <a:p>
            <a:pPr lvl="1"/>
            <a:r>
              <a:rPr lang="en-US" dirty="0"/>
              <a:t>These algorithms are successful for implementing strategies, recommendations, and image classification/recognition. </a:t>
            </a:r>
          </a:p>
          <a:p>
            <a:r>
              <a:rPr lang="en-US" dirty="0"/>
              <a:t>These characteristics can be considered a threatening part of “Age of Algorithms”</a:t>
            </a:r>
          </a:p>
          <a:p>
            <a:r>
              <a:rPr lang="en-US" dirty="0"/>
              <a:t>First problem is algorithms contain biases and limitations</a:t>
            </a:r>
          </a:p>
          <a:p>
            <a:pPr lvl="1"/>
            <a:r>
              <a:rPr lang="en-US" dirty="0"/>
              <a:t>This is not the fault of ML but the data used during training</a:t>
            </a:r>
          </a:p>
          <a:p>
            <a:r>
              <a:rPr lang="en-US" dirty="0"/>
              <a:t>Second problem is the way algorithmic outputs are used</a:t>
            </a:r>
          </a:p>
          <a:p>
            <a:pPr lvl="1"/>
            <a:r>
              <a:rPr lang="en-US" dirty="0"/>
              <a:t>ML output is a prediction and must not be considered exact</a:t>
            </a:r>
          </a:p>
          <a:p>
            <a:r>
              <a:rPr lang="en-US" dirty="0"/>
              <a:t>Third problem is these algorithms cannot stand alone</a:t>
            </a:r>
          </a:p>
          <a:p>
            <a:pPr lvl="1"/>
            <a:r>
              <a:rPr lang="en-US" dirty="0"/>
              <a:t>Path dependencies, proprietary code, unrecordable </a:t>
            </a:r>
            <a:r>
              <a:rPr lang="en-US" dirty="0" err="1"/>
              <a:t>datastreams</a:t>
            </a:r>
            <a:r>
              <a:rPr lang="en-US" dirty="0"/>
              <a:t>, un-reproducible behaviors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A7D46-CC9E-4957-A6DC-588D530ED086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C9A1E-E6A2-4488-A017-40276FB72D7B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089184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5E06D-8A37-4BD7-9C71-5085F2FCB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416024" cy="877887"/>
          </a:xfrm>
        </p:spPr>
        <p:txBody>
          <a:bodyPr/>
          <a:lstStyle/>
          <a:p>
            <a:r>
              <a:rPr lang="en-US" dirty="0"/>
              <a:t>Background: The “Age of Algorithms”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140FB-5FC9-4E8D-91BD-4FBCEF9F1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9189704" cy="45942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Content and context describes how the world has changed</a:t>
            </a:r>
          </a:p>
          <a:p>
            <a:pPr lvl="1"/>
            <a:r>
              <a:rPr lang="en-US" dirty="0"/>
              <a:t>Data is now presented to the viewer based on history and customizations</a:t>
            </a:r>
          </a:p>
          <a:p>
            <a:pPr lvl="1"/>
            <a:r>
              <a:rPr lang="en-US" dirty="0"/>
              <a:t>You may not receive all of the data you think</a:t>
            </a:r>
          </a:p>
          <a:p>
            <a:r>
              <a:rPr lang="en-US" dirty="0"/>
              <a:t>Documenting these personalized systems and behaviors is important for consumers and scholars</a:t>
            </a:r>
          </a:p>
          <a:p>
            <a:pPr lvl="1"/>
            <a:endParaRPr lang="en-US" dirty="0"/>
          </a:p>
          <a:p>
            <a:r>
              <a:rPr lang="en-US" dirty="0"/>
              <a:t>Popular examples of pervasive “Age of Algorithms”</a:t>
            </a:r>
          </a:p>
          <a:p>
            <a:pPr lvl="1"/>
            <a:r>
              <a:rPr lang="en-US" dirty="0"/>
              <a:t>Predictive policing and intelligence systems</a:t>
            </a:r>
          </a:p>
          <a:p>
            <a:pPr lvl="1"/>
            <a:r>
              <a:rPr lang="en-US" dirty="0"/>
              <a:t>Judicial sentencing recommendation systems</a:t>
            </a:r>
          </a:p>
          <a:p>
            <a:pPr lvl="1"/>
            <a:r>
              <a:rPr lang="en-US" dirty="0"/>
              <a:t>Student success and advising systems in colleges and universities</a:t>
            </a:r>
          </a:p>
          <a:p>
            <a:pPr lvl="1"/>
            <a:r>
              <a:rPr lang="en-US" dirty="0"/>
              <a:t>Recommendation algorithms in e-commerce</a:t>
            </a:r>
          </a:p>
          <a:p>
            <a:pPr lvl="1"/>
            <a:r>
              <a:rPr lang="en-US" dirty="0"/>
              <a:t>Medical diagnosis and treatment advisors</a:t>
            </a:r>
          </a:p>
          <a:p>
            <a:pPr lvl="1"/>
            <a:r>
              <a:rPr lang="en-US" dirty="0"/>
              <a:t>Algorithmic trading systems</a:t>
            </a:r>
          </a:p>
          <a:p>
            <a:pPr lvl="1"/>
            <a:r>
              <a:rPr lang="en-US" dirty="0"/>
              <a:t>Construction of personalized feeds on news, social media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58EC3-E67D-47E9-8C5D-007FF8C76D37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093F8-4CD7-4079-B6A7-B8AA43332524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</p:spTree>
    <p:extLst>
      <p:ext uri="{BB962C8B-B14F-4D97-AF65-F5344CB8AC3E}">
        <p14:creationId xmlns:p14="http://schemas.microsoft.com/office/powerpoint/2010/main" val="166519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5CCA0E-1D71-4B41-B733-64BF0F3A00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191238" cy="877887"/>
          </a:xfrm>
        </p:spPr>
        <p:txBody>
          <a:bodyPr/>
          <a:lstStyle/>
          <a:p>
            <a:r>
              <a:rPr lang="en-US" dirty="0"/>
              <a:t>Predictive policing and intelligence systems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B8BE6-8724-4D9C-ABE7-A95768AADA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Using Artificial Intelligence(AI) to address criminal justice needs</a:t>
            </a:r>
          </a:p>
          <a:p>
            <a:pPr lvl="1"/>
            <a:r>
              <a:rPr lang="en-US" dirty="0"/>
              <a:t>Identifying individuals and their actions relating to criminal activity</a:t>
            </a:r>
          </a:p>
          <a:p>
            <a:pPr lvl="1"/>
            <a:r>
              <a:rPr lang="en-US" dirty="0"/>
              <a:t>DNA analysis</a:t>
            </a:r>
          </a:p>
          <a:p>
            <a:pPr lvl="1"/>
            <a:r>
              <a:rPr lang="en-US" dirty="0"/>
              <a:t>Gunshot detection</a:t>
            </a:r>
          </a:p>
          <a:p>
            <a:pPr lvl="1"/>
            <a:r>
              <a:rPr lang="en-US" dirty="0"/>
              <a:t>Crime forecasting</a:t>
            </a:r>
          </a:p>
          <a:p>
            <a:endParaRPr lang="en-US" sz="1900" dirty="0"/>
          </a:p>
          <a:p>
            <a:r>
              <a:rPr lang="en-US" dirty="0"/>
              <a:t>National strategy for AI research and development</a:t>
            </a:r>
          </a:p>
          <a:p>
            <a:pPr lvl="1"/>
            <a:r>
              <a:rPr lang="en-US" sz="1900" dirty="0"/>
              <a:t>Detect patterns and anomalous behavior</a:t>
            </a:r>
          </a:p>
          <a:p>
            <a:pPr lvl="1"/>
            <a:r>
              <a:rPr lang="en-US" sz="1900" dirty="0"/>
              <a:t>Predict crowd behavior and crime patterns</a:t>
            </a:r>
          </a:p>
          <a:p>
            <a:pPr lvl="1"/>
            <a:r>
              <a:rPr lang="en-US" sz="1900" dirty="0"/>
              <a:t>Protect critical infrastructure</a:t>
            </a:r>
          </a:p>
          <a:p>
            <a:pPr lvl="1"/>
            <a:r>
              <a:rPr lang="en-US" sz="1900" dirty="0"/>
              <a:t>Uncover criminal networks</a:t>
            </a:r>
          </a:p>
          <a:p>
            <a:endParaRPr lang="en-US" dirty="0"/>
          </a:p>
          <a:p>
            <a:r>
              <a:rPr lang="en-US" sz="1900" dirty="0">
                <a:latin typeface="Arial" panose="020B0604020202020204" pitchFamily="34" charset="0"/>
              </a:rPr>
              <a:t>By using AI, l</a:t>
            </a:r>
            <a:r>
              <a:rPr lang="en-US" sz="1900" dirty="0">
                <a:effectLst/>
                <a:latin typeface="Arial" panose="020B0604020202020204" pitchFamily="34" charset="0"/>
              </a:rPr>
              <a:t>aw enforcement will be better able to respond to incidents,</a:t>
            </a:r>
          </a:p>
          <a:p>
            <a:pPr marL="0" indent="0">
              <a:buNone/>
            </a:pPr>
            <a:r>
              <a:rPr lang="en-US" sz="1900" dirty="0">
                <a:effectLst/>
                <a:latin typeface="Arial" panose="020B0604020202020204" pitchFamily="34" charset="0"/>
              </a:rPr>
              <a:t>    prevent threats, stage interventions, and investigate criminal activity</a:t>
            </a:r>
            <a:endParaRPr lang="en-US" sz="1900" dirty="0"/>
          </a:p>
          <a:p>
            <a:endParaRPr lang="en-US" dirty="0"/>
          </a:p>
          <a:p>
            <a:r>
              <a:rPr lang="en-US" sz="1800" dirty="0"/>
              <a:t>https://www.ncjrs.gov/pdffiles1/nij/252038.pdf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3DBCE-C1E7-42D9-A4F9-EA35CA6D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825" y="2495550"/>
            <a:ext cx="2076469" cy="2728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AB5D1-CB4A-423D-A213-0023D7696FBE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933A1-4280-4587-B207-9DFC479DD256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853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117930-60E1-423B-91E3-3D29E0CE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851714" cy="877887"/>
          </a:xfrm>
        </p:spPr>
        <p:txBody>
          <a:bodyPr/>
          <a:lstStyle/>
          <a:p>
            <a:r>
              <a:rPr lang="en-US" dirty="0"/>
              <a:t>Judicial sentencing recommendation systems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485-2974-4726-98E3-1E0AF82AA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Algorithms are frequently used to predict a criminals likelihood of committing a crime.</a:t>
            </a:r>
          </a:p>
          <a:p>
            <a:r>
              <a:rPr lang="en-US" sz="2200" dirty="0"/>
              <a:t>Correctional Offender Management Profiling for Alternative Sanctions(COMPAS) is a widely used tool</a:t>
            </a:r>
          </a:p>
          <a:p>
            <a:pPr lvl="1"/>
            <a:r>
              <a:rPr lang="en-US" sz="1700" dirty="0"/>
              <a:t>The software predicts the defendant’s risk of committing  a crime within 2 years based on 127 features of past history</a:t>
            </a:r>
          </a:p>
          <a:p>
            <a:r>
              <a:rPr lang="en-US" sz="2200" dirty="0"/>
              <a:t>There is a debate over algorithmic fairness in the judicial setting</a:t>
            </a:r>
          </a:p>
          <a:p>
            <a:pPr lvl="1"/>
            <a:r>
              <a:rPr lang="en-US" sz="1700" dirty="0"/>
              <a:t>Studies show only two of these features can achieve the same results of all 137</a:t>
            </a:r>
          </a:p>
          <a:p>
            <a:r>
              <a:rPr lang="en-US" sz="2200" dirty="0"/>
              <a:t>Unfortunately the interworking's of this algorithm are proprietary </a:t>
            </a:r>
          </a:p>
          <a:p>
            <a:endParaRPr lang="en-US" sz="2200" dirty="0"/>
          </a:p>
          <a:p>
            <a:r>
              <a:rPr lang="en-US" sz="2200" dirty="0"/>
              <a:t>The COMPAS algorithm received a 65% accuracy rating from a study</a:t>
            </a:r>
          </a:p>
          <a:p>
            <a:r>
              <a:rPr lang="en-US" sz="2200" dirty="0"/>
              <a:t>The accuracy of these algorithms will significantly affect the lives and well-being of criminals</a:t>
            </a:r>
            <a:endParaRPr lang="en-US" sz="17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https://advances.sciencemag.org/content/4/1/eaao5580</a:t>
            </a:r>
          </a:p>
        </p:txBody>
      </p:sp>
      <p:pic>
        <p:nvPicPr>
          <p:cNvPr id="3076" name="Picture 4" descr="Compass Map, Stock Vector | Crushpixel">
            <a:extLst>
              <a:ext uri="{FF2B5EF4-FFF2-40B4-BE49-F238E27FC236}">
                <a16:creationId xmlns:a16="http://schemas.microsoft.com/office/drawing/2014/main" id="{C5879204-5EC9-43CD-8AAD-C35EDF01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273015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104513-20EE-4294-8C49-2E25BE18CD0B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10/01/2020, Stewardship in the “Age of Algorithms”, Clifford Lynch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7D044-C085-4D94-840B-5C31750CFABE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3287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2008</TotalTime>
  <Words>2987</Words>
  <Application>Microsoft Office PowerPoint</Application>
  <PresentationFormat>Widescreen</PresentationFormat>
  <Paragraphs>323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Arial</vt:lpstr>
      <vt:lpstr>Calibri Light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Evan Savaria</cp:lastModifiedBy>
  <cp:revision>174</cp:revision>
  <dcterms:created xsi:type="dcterms:W3CDTF">2018-11-06T18:12:13Z</dcterms:created>
  <dcterms:modified xsi:type="dcterms:W3CDTF">2020-10-01T15:28:41Z</dcterms:modified>
</cp:coreProperties>
</file>